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6"/>
  </p:notesMasterIdLst>
  <p:sldIdLst>
    <p:sldId id="261" r:id="rId5"/>
    <p:sldId id="263" r:id="rId6"/>
    <p:sldId id="264" r:id="rId7"/>
    <p:sldId id="265" r:id="rId8"/>
    <p:sldId id="268" r:id="rId9"/>
    <p:sldId id="266" r:id="rId10"/>
    <p:sldId id="267" r:id="rId11"/>
    <p:sldId id="269" r:id="rId12"/>
    <p:sldId id="273" r:id="rId13"/>
    <p:sldId id="270" r:id="rId14"/>
    <p:sldId id="274" r:id="rId15"/>
    <p:sldId id="272" r:id="rId16"/>
    <p:sldId id="275" r:id="rId17"/>
    <p:sldId id="271" r:id="rId18"/>
    <p:sldId id="276" r:id="rId19"/>
    <p:sldId id="277" r:id="rId20"/>
    <p:sldId id="278" r:id="rId21"/>
    <p:sldId id="281" r:id="rId22"/>
    <p:sldId id="282" r:id="rId23"/>
    <p:sldId id="280"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660"/>
  </p:normalViewPr>
  <p:slideViewPr>
    <p:cSldViewPr snapToGrid="0">
      <p:cViewPr varScale="1">
        <p:scale>
          <a:sx n="85" d="100"/>
          <a:sy n="85" d="100"/>
        </p:scale>
        <p:origin x="42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2/28/2023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duotone>
              <a:schemeClr val="bg2">
                <a:shade val="88000"/>
                <a:hueMod val="106000"/>
                <a:satMod val="140000"/>
                <a:lumMod val="54000"/>
              </a:schemeClr>
              <a:schemeClr val="bg2">
                <a:tint val="98000"/>
                <a:hueMod val="90000"/>
                <a:satMod val="150000"/>
                <a:lumMod val="160000"/>
              </a:schemeClr>
            </a:duotone>
            <a:lum/>
          </a:blip>
          <a:srcRect/>
          <a:tile tx="0" ty="0" sx="100000" sy="100000" flip="none" algn="tl"/>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2/28/2023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itlab.com/omnibus/development/creating-patches.html" TargetMode="External"/><Relationship Id="rId2" Type="http://schemas.openxmlformats.org/officeDocument/2006/relationships/hyperlink" Target="https://docs.moodle.org/dev/How_to_create_a_patch" TargetMode="External"/><Relationship Id="rId1" Type="http://schemas.openxmlformats.org/officeDocument/2006/relationships/slideLayout" Target="../slideLayouts/slideLayout2.xml"/><Relationship Id="rId6" Type="http://schemas.openxmlformats.org/officeDocument/2006/relationships/hyperlink" Target="https://linuxhint.com/run-patch-command-in-linux/#:~:text=In%20Linux%20operating%20system%2C%20%E2%80%9Cpatch,get%20the%20difference%20or%20patch" TargetMode="External"/><Relationship Id="rId5" Type="http://schemas.openxmlformats.org/officeDocument/2006/relationships/hyperlink" Target="https://www.oreilly.com/library/view/git-pocket-guide/9781449327507/ch11.html" TargetMode="External"/><Relationship Id="rId4" Type="http://schemas.openxmlformats.org/officeDocument/2006/relationships/hyperlink" Target="https://opensource.com/article/18/8/diffs-patch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PATCH FILE GENERATION</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38772F-8397-DA8A-64AA-02B267A18E90}"/>
              </a:ext>
            </a:extLst>
          </p:cNvPr>
          <p:cNvSpPr>
            <a:spLocks noGrp="1"/>
          </p:cNvSpPr>
          <p:nvPr>
            <p:ph idx="1"/>
          </p:nvPr>
        </p:nvSpPr>
        <p:spPr>
          <a:xfrm>
            <a:off x="1024842" y="617316"/>
            <a:ext cx="10142316" cy="4799496"/>
          </a:xfrm>
        </p:spPr>
        <p:txBody>
          <a:bodyPr/>
          <a:lstStyle/>
          <a:p>
            <a:r>
              <a:rPr lang="en-IN" dirty="0">
                <a:solidFill>
                  <a:schemeClr val="bg1"/>
                </a:solidFill>
                <a:latin typeface="Times New Roman" panose="02020603050405020304" pitchFamily="18" charset="0"/>
                <a:cs typeface="Times New Roman" panose="02020603050405020304" pitchFamily="18" charset="0"/>
              </a:rPr>
              <a:t>After patching if we don’t want the modifications we can unpatch by using command	       </a:t>
            </a:r>
          </a:p>
          <a:p>
            <a:pPr marL="0" indent="0" algn="ctr">
              <a:buNone/>
            </a:pPr>
            <a:r>
              <a:rPr lang="en-IN" dirty="0">
                <a:solidFill>
                  <a:schemeClr val="bg1"/>
                </a:solidFill>
                <a:latin typeface="Times New Roman" panose="02020603050405020304" pitchFamily="18" charset="0"/>
                <a:cs typeface="Times New Roman" panose="02020603050405020304" pitchFamily="18" charset="0"/>
              </a:rPr>
              <a:t> </a:t>
            </a:r>
            <a:r>
              <a:rPr lang="en-IN" b="1" dirty="0">
                <a:solidFill>
                  <a:schemeClr val="bg1"/>
                </a:solidFill>
                <a:latin typeface="Times New Roman" panose="02020603050405020304" pitchFamily="18" charset="0"/>
                <a:cs typeface="Times New Roman" panose="02020603050405020304" pitchFamily="18" charset="0"/>
              </a:rPr>
              <a:t>$ </a:t>
            </a:r>
            <a:r>
              <a:rPr lang="en-IN" sz="2400" b="1" dirty="0">
                <a:solidFill>
                  <a:schemeClr val="bg1"/>
                </a:solidFill>
                <a:latin typeface="Times New Roman" panose="02020603050405020304" pitchFamily="18" charset="0"/>
                <a:cs typeface="Times New Roman" panose="02020603050405020304" pitchFamily="18" charset="0"/>
              </a:rPr>
              <a:t>patch -b &lt;original file name&gt; &lt; &lt;patch file name&gt;</a:t>
            </a:r>
          </a:p>
          <a:p>
            <a:r>
              <a:rPr lang="en-IN" sz="2400" dirty="0">
                <a:solidFill>
                  <a:schemeClr val="bg1"/>
                </a:solidFill>
                <a:latin typeface="Times New Roman" panose="02020603050405020304" pitchFamily="18" charset="0"/>
                <a:cs typeface="Times New Roman" panose="02020603050405020304" pitchFamily="18" charset="0"/>
              </a:rPr>
              <a:t>This command wi</a:t>
            </a:r>
            <a:r>
              <a:rPr lang="en-IN" dirty="0">
                <a:solidFill>
                  <a:schemeClr val="bg1"/>
                </a:solidFill>
                <a:latin typeface="Times New Roman" panose="02020603050405020304" pitchFamily="18" charset="0"/>
                <a:cs typeface="Times New Roman" panose="02020603050405020304" pitchFamily="18" charset="0"/>
              </a:rPr>
              <a:t>ll also generate backup file of unpatched original file, with </a:t>
            </a:r>
            <a:r>
              <a:rPr lang="en-IN" b="1" dirty="0">
                <a:solidFill>
                  <a:schemeClr val="bg1"/>
                </a:solidFill>
                <a:latin typeface="Times New Roman" panose="02020603050405020304" pitchFamily="18" charset="0"/>
                <a:cs typeface="Times New Roman" panose="02020603050405020304" pitchFamily="18" charset="0"/>
              </a:rPr>
              <a:t>.orig </a:t>
            </a:r>
            <a:r>
              <a:rPr lang="en-IN" dirty="0">
                <a:solidFill>
                  <a:schemeClr val="bg1"/>
                </a:solidFill>
                <a:latin typeface="Times New Roman" panose="02020603050405020304" pitchFamily="18" charset="0"/>
                <a:cs typeface="Times New Roman" panose="02020603050405020304" pitchFamily="18" charset="0"/>
              </a:rPr>
              <a:t>extension</a:t>
            </a:r>
            <a:endParaRPr lang="en-IN" sz="2400" dirty="0">
              <a:solidFill>
                <a:schemeClr val="bg1"/>
              </a:solidFill>
              <a:latin typeface="Times New Roman" panose="02020603050405020304" pitchFamily="18" charset="0"/>
              <a:cs typeface="Times New Roman" panose="02020603050405020304" pitchFamily="18" charset="0"/>
            </a:endParaRPr>
          </a:p>
          <a:p>
            <a:endParaRPr lang="en-IN" sz="2400" dirty="0">
              <a:solidFill>
                <a:schemeClr val="bg1"/>
              </a:solidFill>
              <a:latin typeface="Times New Roman" panose="02020603050405020304" pitchFamily="18" charset="0"/>
              <a:cs typeface="Times New Roman" panose="02020603050405020304" pitchFamily="18" charset="0"/>
            </a:endParaRPr>
          </a:p>
          <a:p>
            <a:pPr marL="457200" lvl="1" indent="0">
              <a:buNone/>
            </a:pPr>
            <a:endParaRPr lang="en-IN" sz="24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79D604F-1AAB-2095-64A1-A7504C75A13E}"/>
              </a:ext>
            </a:extLst>
          </p:cNvPr>
          <p:cNvPicPr>
            <a:picLocks noChangeAspect="1"/>
          </p:cNvPicPr>
          <p:nvPr/>
        </p:nvPicPr>
        <p:blipFill>
          <a:blip r:embed="rId2"/>
          <a:stretch>
            <a:fillRect/>
          </a:stretch>
        </p:blipFill>
        <p:spPr>
          <a:xfrm>
            <a:off x="1806136" y="3429000"/>
            <a:ext cx="8226764" cy="2563742"/>
          </a:xfrm>
          <a:prstGeom prst="rect">
            <a:avLst/>
          </a:prstGeom>
        </p:spPr>
      </p:pic>
    </p:spTree>
    <p:extLst>
      <p:ext uri="{BB962C8B-B14F-4D97-AF65-F5344CB8AC3E}">
        <p14:creationId xmlns:p14="http://schemas.microsoft.com/office/powerpoint/2010/main" val="2380921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01EA9-ED8C-068B-A4E9-3F36C3D01FB5}"/>
              </a:ext>
            </a:extLst>
          </p:cNvPr>
          <p:cNvSpPr>
            <a:spLocks noGrp="1"/>
          </p:cNvSpPr>
          <p:nvPr>
            <p:ph type="title"/>
          </p:nvPr>
        </p:nvSpPr>
        <p:spPr/>
        <p:txBody>
          <a:bodyPr/>
          <a:lstStyle/>
          <a:p>
            <a:pPr algn="ctr">
              <a:lnSpc>
                <a:spcPct val="100000"/>
              </a:lnSpc>
            </a:pPr>
            <a:r>
              <a:rPr lang="en-IN" b="1" dirty="0">
                <a:solidFill>
                  <a:schemeClr val="bg1"/>
                </a:solidFill>
                <a:latin typeface="Times New Roman" panose="02020603050405020304" pitchFamily="18" charset="0"/>
                <a:cs typeface="Times New Roman" panose="02020603050405020304" pitchFamily="18" charset="0"/>
              </a:rPr>
              <a:t>Patch file creation using git command</a:t>
            </a:r>
          </a:p>
        </p:txBody>
      </p:sp>
      <p:sp>
        <p:nvSpPr>
          <p:cNvPr id="3" name="Content Placeholder 2">
            <a:extLst>
              <a:ext uri="{FF2B5EF4-FFF2-40B4-BE49-F238E27FC236}">
                <a16:creationId xmlns:a16="http://schemas.microsoft.com/office/drawing/2014/main" id="{A919B0A1-09FE-B784-4985-4137A2D04075}"/>
              </a:ext>
            </a:extLst>
          </p:cNvPr>
          <p:cNvSpPr>
            <a:spLocks noGrp="1"/>
          </p:cNvSpPr>
          <p:nvPr>
            <p:ph idx="1"/>
          </p:nvPr>
        </p:nvSpPr>
        <p:spPr>
          <a:xfrm>
            <a:off x="1141413" y="1973262"/>
            <a:ext cx="9905999" cy="2241831"/>
          </a:xfrm>
        </p:spPr>
        <p:txBody>
          <a:bodyPr/>
          <a:lstStyle/>
          <a:p>
            <a:pPr marL="0" indent="0" algn="just">
              <a:lnSpc>
                <a:spcPct val="100000"/>
              </a:lnSpc>
              <a:buNone/>
            </a:pPr>
            <a:r>
              <a:rPr lang="en-IN" b="1" dirty="0">
                <a:solidFill>
                  <a:schemeClr val="bg1"/>
                </a:solidFill>
                <a:latin typeface="Times New Roman" panose="02020603050405020304" pitchFamily="18" charset="0"/>
                <a:cs typeface="Times New Roman" panose="02020603050405020304" pitchFamily="18" charset="0"/>
              </a:rPr>
              <a:t>Signing in to the local git repository in our terminal :</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Enter the directory in which you want to perform the operation.</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initialize the git by using </a:t>
            </a:r>
            <a:r>
              <a:rPr lang="en-IN" b="1" dirty="0">
                <a:solidFill>
                  <a:schemeClr val="bg1"/>
                </a:solidFill>
                <a:latin typeface="Times New Roman" panose="02020603050405020304" pitchFamily="18" charset="0"/>
                <a:cs typeface="Times New Roman" panose="02020603050405020304" pitchFamily="18" charset="0"/>
              </a:rPr>
              <a:t>$ git init</a:t>
            </a:r>
            <a:r>
              <a:rPr lang="en-IN" dirty="0">
                <a:solidFill>
                  <a:schemeClr val="bg1"/>
                </a:solidFill>
                <a:latin typeface="Times New Roman" panose="02020603050405020304" pitchFamily="18" charset="0"/>
                <a:cs typeface="Times New Roman" panose="02020603050405020304" pitchFamily="18" charset="0"/>
              </a:rPr>
              <a:t>.</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sign-in by giving our github username and email id.</a:t>
            </a: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C463919-69E0-F32B-DD9B-0C4EDA59B126}"/>
              </a:ext>
            </a:extLst>
          </p:cNvPr>
          <p:cNvPicPr>
            <a:picLocks noChangeAspect="1"/>
          </p:cNvPicPr>
          <p:nvPr/>
        </p:nvPicPr>
        <p:blipFill>
          <a:blip r:embed="rId2"/>
          <a:stretch>
            <a:fillRect/>
          </a:stretch>
        </p:blipFill>
        <p:spPr>
          <a:xfrm>
            <a:off x="1296845" y="4319868"/>
            <a:ext cx="9750566" cy="2018860"/>
          </a:xfrm>
          <a:prstGeom prst="rect">
            <a:avLst/>
          </a:prstGeom>
        </p:spPr>
      </p:pic>
    </p:spTree>
    <p:extLst>
      <p:ext uri="{BB962C8B-B14F-4D97-AF65-F5344CB8AC3E}">
        <p14:creationId xmlns:p14="http://schemas.microsoft.com/office/powerpoint/2010/main" val="2894181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27ECDF-CC7C-660C-D630-9449CFCC5BA8}"/>
              </a:ext>
            </a:extLst>
          </p:cNvPr>
          <p:cNvSpPr>
            <a:spLocks noGrp="1"/>
          </p:cNvSpPr>
          <p:nvPr>
            <p:ph idx="1"/>
          </p:nvPr>
        </p:nvSpPr>
        <p:spPr>
          <a:xfrm>
            <a:off x="1143000" y="1115218"/>
            <a:ext cx="9905999" cy="4904582"/>
          </a:xfrm>
        </p:spPr>
        <p:txBody>
          <a:bodyPr>
            <a:normAutofit/>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Clone a file from the global git repository by using command</a:t>
            </a:r>
          </a:p>
          <a:p>
            <a:pPr marL="0" indent="0" algn="ctr">
              <a:lnSpc>
                <a:spcPct val="100000"/>
              </a:lnSpc>
              <a:buNone/>
            </a:pPr>
            <a:r>
              <a:rPr lang="en-IN" b="1" dirty="0">
                <a:solidFill>
                  <a:schemeClr val="bg1"/>
                </a:solidFill>
                <a:latin typeface="Times New Roman" panose="02020603050405020304" pitchFamily="18" charset="0"/>
                <a:cs typeface="Times New Roman" panose="02020603050405020304" pitchFamily="18" charset="0"/>
              </a:rPr>
              <a:t>$ git clone &lt;url from git&gt;</a:t>
            </a: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From above picture the file1 and README.md are been pulled from the global git repository.</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do some updates on file1.</a:t>
            </a:r>
          </a:p>
        </p:txBody>
      </p:sp>
      <p:pic>
        <p:nvPicPr>
          <p:cNvPr id="4" name="Picture 3">
            <a:extLst>
              <a:ext uri="{FF2B5EF4-FFF2-40B4-BE49-F238E27FC236}">
                <a16:creationId xmlns:a16="http://schemas.microsoft.com/office/drawing/2014/main" id="{7307A62C-CF5D-4F96-2806-DDD7AF7716C9}"/>
              </a:ext>
            </a:extLst>
          </p:cNvPr>
          <p:cNvPicPr>
            <a:picLocks noChangeAspect="1"/>
          </p:cNvPicPr>
          <p:nvPr/>
        </p:nvPicPr>
        <p:blipFill>
          <a:blip r:embed="rId2"/>
          <a:stretch>
            <a:fillRect/>
          </a:stretch>
        </p:blipFill>
        <p:spPr>
          <a:xfrm>
            <a:off x="1861545" y="2265685"/>
            <a:ext cx="8468907" cy="2057687"/>
          </a:xfrm>
          <a:prstGeom prst="rect">
            <a:avLst/>
          </a:prstGeom>
        </p:spPr>
      </p:pic>
    </p:spTree>
    <p:extLst>
      <p:ext uri="{BB962C8B-B14F-4D97-AF65-F5344CB8AC3E}">
        <p14:creationId xmlns:p14="http://schemas.microsoft.com/office/powerpoint/2010/main" val="4136267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2AE02C-A2BE-8DAB-02F0-2CC46F9B1045}"/>
              </a:ext>
            </a:extLst>
          </p:cNvPr>
          <p:cNvSpPr>
            <a:spLocks noGrp="1"/>
          </p:cNvSpPr>
          <p:nvPr>
            <p:ph idx="1"/>
          </p:nvPr>
        </p:nvSpPr>
        <p:spPr>
          <a:xfrm>
            <a:off x="1143000" y="850992"/>
            <a:ext cx="9905999" cy="5164325"/>
          </a:xfrm>
        </p:spPr>
        <p:txBody>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create a patch file using </a:t>
            </a:r>
            <a:r>
              <a:rPr lang="en-IN" b="1" dirty="0">
                <a:solidFill>
                  <a:schemeClr val="bg1"/>
                </a:solidFill>
                <a:latin typeface="Times New Roman" panose="02020603050405020304" pitchFamily="18" charset="0"/>
                <a:cs typeface="Times New Roman" panose="02020603050405020304" pitchFamily="18" charset="0"/>
              </a:rPr>
              <a:t>$ git diff </a:t>
            </a:r>
            <a:r>
              <a:rPr lang="en-IN" dirty="0">
                <a:solidFill>
                  <a:schemeClr val="bg1"/>
                </a:solidFill>
                <a:latin typeface="Times New Roman" panose="02020603050405020304" pitchFamily="18" charset="0"/>
                <a:cs typeface="Times New Roman" panose="02020603050405020304" pitchFamily="18" charset="0"/>
              </a:rPr>
              <a:t>command.</a:t>
            </a: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Here by using git diff if there are any modifications it will be shown on terminal in unified format.</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If we want to store these modifications in a file we have to use redirect operator followed by file name.</a:t>
            </a: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909DD4D-2912-4461-9535-5091234D68F7}"/>
              </a:ext>
            </a:extLst>
          </p:cNvPr>
          <p:cNvPicPr>
            <a:picLocks noChangeAspect="1"/>
          </p:cNvPicPr>
          <p:nvPr/>
        </p:nvPicPr>
        <p:blipFill>
          <a:blip r:embed="rId2"/>
          <a:stretch>
            <a:fillRect/>
          </a:stretch>
        </p:blipFill>
        <p:spPr>
          <a:xfrm>
            <a:off x="1852019" y="1664454"/>
            <a:ext cx="8487960" cy="1914792"/>
          </a:xfrm>
          <a:prstGeom prst="rect">
            <a:avLst/>
          </a:prstGeom>
        </p:spPr>
      </p:pic>
    </p:spTree>
    <p:extLst>
      <p:ext uri="{BB962C8B-B14F-4D97-AF65-F5344CB8AC3E}">
        <p14:creationId xmlns:p14="http://schemas.microsoft.com/office/powerpoint/2010/main" val="2294004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EAE1A6-40BE-3C51-8309-9D8689BC04B5}"/>
              </a:ext>
            </a:extLst>
          </p:cNvPr>
          <p:cNvSpPr>
            <a:spLocks noGrp="1"/>
          </p:cNvSpPr>
          <p:nvPr>
            <p:ph idx="1"/>
          </p:nvPr>
        </p:nvSpPr>
        <p:spPr>
          <a:xfrm>
            <a:off x="1068545" y="1907022"/>
            <a:ext cx="10051731" cy="4724401"/>
          </a:xfrm>
        </p:spPr>
        <p:txBody>
          <a:bodyPr>
            <a:normAutofit/>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add and commit the patch file by using the commands</a:t>
            </a:r>
          </a:p>
          <a:p>
            <a:pPr lvl="1" algn="just">
              <a:lnSpc>
                <a:spcPct val="100000"/>
              </a:lnSpc>
            </a:pPr>
            <a:r>
              <a:rPr lang="en-IN" sz="2400" b="1" dirty="0">
                <a:solidFill>
                  <a:schemeClr val="bg1"/>
                </a:solidFill>
                <a:latin typeface="Times New Roman" panose="02020603050405020304" pitchFamily="18" charset="0"/>
                <a:cs typeface="Times New Roman" panose="02020603050405020304" pitchFamily="18" charset="0"/>
              </a:rPr>
              <a:t>$ git add</a:t>
            </a:r>
          </a:p>
          <a:p>
            <a:pPr lvl="1" algn="just">
              <a:lnSpc>
                <a:spcPct val="100000"/>
              </a:lnSpc>
            </a:pPr>
            <a:r>
              <a:rPr lang="en-IN" sz="2400" b="1" dirty="0">
                <a:solidFill>
                  <a:schemeClr val="bg1"/>
                </a:solidFill>
                <a:latin typeface="Times New Roman" panose="02020603050405020304" pitchFamily="18" charset="0"/>
                <a:cs typeface="Times New Roman" panose="02020603050405020304" pitchFamily="18" charset="0"/>
              </a:rPr>
              <a:t>$ git commit</a:t>
            </a:r>
          </a:p>
          <a:p>
            <a:pPr lvl="1" algn="just">
              <a:lnSpc>
                <a:spcPct val="100000"/>
              </a:lnSpc>
            </a:pPr>
            <a:endParaRPr lang="en-IN" sz="2400"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00000"/>
              </a:lnSpc>
              <a:buNone/>
            </a:pPr>
            <a:endParaRPr lang="en-IN" sz="24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0E0B2FBF-EDB2-DDA7-B6A7-1F8E6882F3A7}"/>
              </a:ext>
            </a:extLst>
          </p:cNvPr>
          <p:cNvPicPr>
            <a:picLocks noChangeAspect="1"/>
          </p:cNvPicPr>
          <p:nvPr/>
        </p:nvPicPr>
        <p:blipFill>
          <a:blip r:embed="rId2"/>
          <a:stretch>
            <a:fillRect/>
          </a:stretch>
        </p:blipFill>
        <p:spPr>
          <a:xfrm>
            <a:off x="2083827" y="3543300"/>
            <a:ext cx="8021169" cy="3115110"/>
          </a:xfrm>
          <a:prstGeom prst="rect">
            <a:avLst/>
          </a:prstGeom>
        </p:spPr>
      </p:pic>
      <p:sp>
        <p:nvSpPr>
          <p:cNvPr id="5" name="Title 1">
            <a:extLst>
              <a:ext uri="{FF2B5EF4-FFF2-40B4-BE49-F238E27FC236}">
                <a16:creationId xmlns:a16="http://schemas.microsoft.com/office/drawing/2014/main" id="{B95ACF7A-298D-313B-ECAD-47D6C6FA91F1}"/>
              </a:ext>
            </a:extLst>
          </p:cNvPr>
          <p:cNvSpPr>
            <a:spLocks noGrp="1"/>
          </p:cNvSpPr>
          <p:nvPr>
            <p:ph type="title"/>
          </p:nvPr>
        </p:nvSpPr>
        <p:spPr>
          <a:xfrm>
            <a:off x="1141413" y="618518"/>
            <a:ext cx="9905998" cy="1478570"/>
          </a:xfrm>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adding patch file to git</a:t>
            </a:r>
          </a:p>
        </p:txBody>
      </p:sp>
    </p:spTree>
    <p:extLst>
      <p:ext uri="{BB962C8B-B14F-4D97-AF65-F5344CB8AC3E}">
        <p14:creationId xmlns:p14="http://schemas.microsoft.com/office/powerpoint/2010/main" val="1220115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74B9B9-97E2-E491-15E8-8E48DA08016E}"/>
              </a:ext>
            </a:extLst>
          </p:cNvPr>
          <p:cNvSpPr>
            <a:spLocks noGrp="1"/>
          </p:cNvSpPr>
          <p:nvPr>
            <p:ph idx="1"/>
          </p:nvPr>
        </p:nvSpPr>
        <p:spPr>
          <a:xfrm>
            <a:off x="1329671" y="895815"/>
            <a:ext cx="9840353" cy="5540843"/>
          </a:xfrm>
        </p:spPr>
        <p:txBody>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Then we are going to push the patch file to global repository by using command</a:t>
            </a:r>
          </a:p>
          <a:p>
            <a:pPr marL="0" indent="0" algn="just">
              <a:lnSpc>
                <a:spcPct val="100000"/>
              </a:lnSpc>
              <a:buNone/>
            </a:pPr>
            <a:r>
              <a:rPr lang="en-IN" dirty="0">
                <a:solidFill>
                  <a:schemeClr val="bg1"/>
                </a:solidFill>
                <a:latin typeface="Times New Roman" panose="02020603050405020304" pitchFamily="18" charset="0"/>
                <a:cs typeface="Times New Roman" panose="02020603050405020304" pitchFamily="18" charset="0"/>
              </a:rPr>
              <a:t>		       </a:t>
            </a:r>
            <a:r>
              <a:rPr lang="en-IN" b="1" dirty="0">
                <a:solidFill>
                  <a:schemeClr val="bg1"/>
                </a:solidFill>
                <a:latin typeface="Times New Roman" panose="02020603050405020304" pitchFamily="18" charset="0"/>
                <a:cs typeface="Times New Roman" panose="02020603050405020304" pitchFamily="18" charset="0"/>
              </a:rPr>
              <a:t>$ git push origin &lt;branch name&gt;</a:t>
            </a: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After this command execution the patch file will be added to the global repository, based on their requirement they will add or detach the contain from the source file.</a:t>
            </a: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07FC7F4-0ED5-AB78-FA34-7B156403D481}"/>
              </a:ext>
            </a:extLst>
          </p:cNvPr>
          <p:cNvPicPr>
            <a:picLocks noChangeAspect="1"/>
          </p:cNvPicPr>
          <p:nvPr/>
        </p:nvPicPr>
        <p:blipFill rotWithShape="1">
          <a:blip r:embed="rId2"/>
          <a:srcRect t="3176"/>
          <a:stretch/>
        </p:blipFill>
        <p:spPr>
          <a:xfrm>
            <a:off x="2529815" y="2297978"/>
            <a:ext cx="7440063" cy="1900094"/>
          </a:xfrm>
          <a:prstGeom prst="rect">
            <a:avLst/>
          </a:prstGeom>
        </p:spPr>
      </p:pic>
    </p:spTree>
    <p:extLst>
      <p:ext uri="{BB962C8B-B14F-4D97-AF65-F5344CB8AC3E}">
        <p14:creationId xmlns:p14="http://schemas.microsoft.com/office/powerpoint/2010/main" val="792485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62E6AA-0534-03B9-30A8-2857F2591B05}"/>
              </a:ext>
            </a:extLst>
          </p:cNvPr>
          <p:cNvSpPr>
            <a:spLocks noGrp="1"/>
          </p:cNvSpPr>
          <p:nvPr>
            <p:ph idx="1"/>
          </p:nvPr>
        </p:nvSpPr>
        <p:spPr>
          <a:xfrm>
            <a:off x="1143000" y="582052"/>
            <a:ext cx="9905999" cy="5128465"/>
          </a:xfrm>
        </p:spPr>
        <p:txBody>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We can also create patch files not only on files but also we can create on branches or directories.</a:t>
            </a:r>
          </a:p>
          <a:p>
            <a:pPr marL="0" indent="0" algn="ctr">
              <a:lnSpc>
                <a:spcPct val="100000"/>
              </a:lnSpc>
              <a:buNone/>
            </a:pPr>
            <a:r>
              <a:rPr lang="en-IN" dirty="0">
                <a:solidFill>
                  <a:schemeClr val="bg1"/>
                </a:solidFill>
                <a:latin typeface="Times New Roman" panose="02020603050405020304" pitchFamily="18" charset="0"/>
                <a:cs typeface="Times New Roman" panose="02020603050405020304" pitchFamily="18" charset="0"/>
              </a:rPr>
              <a:t>     </a:t>
            </a:r>
            <a:r>
              <a:rPr lang="en-IN" b="1" dirty="0">
                <a:solidFill>
                  <a:schemeClr val="bg1"/>
                </a:solidFill>
                <a:latin typeface="Times New Roman" panose="02020603050405020304" pitchFamily="18" charset="0"/>
                <a:cs typeface="Times New Roman" panose="02020603050405020304" pitchFamily="18" charset="0"/>
              </a:rPr>
              <a:t>$ git diff &lt;branch1&gt; &lt;branch2&gt; </a:t>
            </a:r>
            <a:r>
              <a:rPr lang="en-IN" sz="2800" b="1" dirty="0">
                <a:solidFill>
                  <a:schemeClr val="bg1"/>
                </a:solidFill>
                <a:latin typeface="Times New Roman" panose="02020603050405020304" pitchFamily="18" charset="0"/>
                <a:cs typeface="Times New Roman" panose="02020603050405020304" pitchFamily="18" charset="0"/>
              </a:rPr>
              <a:t>&gt;</a:t>
            </a:r>
            <a:r>
              <a:rPr lang="en-IN" b="1" dirty="0">
                <a:solidFill>
                  <a:schemeClr val="bg1"/>
                </a:solidFill>
                <a:latin typeface="Times New Roman" panose="02020603050405020304" pitchFamily="18" charset="0"/>
                <a:cs typeface="Times New Roman" panose="02020603050405020304" pitchFamily="18" charset="0"/>
              </a:rPr>
              <a:t> &lt;file name&gt;</a:t>
            </a:r>
          </a:p>
          <a:p>
            <a:pPr marL="0" indent="0" algn="just">
              <a:lnSpc>
                <a:spcPct val="100000"/>
              </a:lnSpc>
              <a:buNone/>
            </a:pP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6EB32A1-BD1F-C448-7996-6B6FB44E17BB}"/>
              </a:ext>
            </a:extLst>
          </p:cNvPr>
          <p:cNvPicPr>
            <a:picLocks noChangeAspect="1"/>
          </p:cNvPicPr>
          <p:nvPr/>
        </p:nvPicPr>
        <p:blipFill rotWithShape="1">
          <a:blip r:embed="rId2"/>
          <a:srcRect t="918" r="9366"/>
          <a:stretch/>
        </p:blipFill>
        <p:spPr>
          <a:xfrm>
            <a:off x="2070845" y="2029384"/>
            <a:ext cx="8978154" cy="4474043"/>
          </a:xfrm>
          <a:prstGeom prst="rect">
            <a:avLst/>
          </a:prstGeom>
        </p:spPr>
      </p:pic>
    </p:spTree>
    <p:extLst>
      <p:ext uri="{BB962C8B-B14F-4D97-AF65-F5344CB8AC3E}">
        <p14:creationId xmlns:p14="http://schemas.microsoft.com/office/powerpoint/2010/main" val="3461950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D01ED1-B809-E26F-F6A1-C84406B0279E}"/>
              </a:ext>
            </a:extLst>
          </p:cNvPr>
          <p:cNvSpPr>
            <a:spLocks noGrp="1"/>
          </p:cNvSpPr>
          <p:nvPr>
            <p:ph idx="1"/>
          </p:nvPr>
        </p:nvSpPr>
        <p:spPr>
          <a:xfrm>
            <a:off x="1143000" y="743743"/>
            <a:ext cx="9905999" cy="5370514"/>
          </a:xfrm>
        </p:spPr>
        <p:txBody>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We can also create patch file by using a command </a:t>
            </a:r>
          </a:p>
          <a:p>
            <a:pPr marL="0" indent="0" algn="ctr">
              <a:lnSpc>
                <a:spcPct val="100000"/>
              </a:lnSpc>
              <a:buNone/>
            </a:pPr>
            <a:r>
              <a:rPr lang="en-IN" b="1" dirty="0">
                <a:solidFill>
                  <a:schemeClr val="bg1"/>
                </a:solidFill>
                <a:latin typeface="Times New Roman" panose="02020603050405020304" pitchFamily="18" charset="0"/>
                <a:cs typeface="Times New Roman" panose="02020603050405020304" pitchFamily="18" charset="0"/>
              </a:rPr>
              <a:t> $ git format-patch &lt;branch name&gt;</a:t>
            </a:r>
          </a:p>
          <a:p>
            <a:pPr marL="0" indent="0" algn="just">
              <a:lnSpc>
                <a:spcPct val="100000"/>
              </a:lnSpc>
              <a:buNone/>
            </a:pPr>
            <a:r>
              <a:rPr lang="en-IN" dirty="0">
                <a:solidFill>
                  <a:schemeClr val="bg1"/>
                </a:solidFill>
                <a:latin typeface="Times New Roman" panose="02020603050405020304" pitchFamily="18" charset="0"/>
                <a:cs typeface="Times New Roman" panose="02020603050405020304" pitchFamily="18" charset="0"/>
              </a:rPr>
              <a:t>				(or)</a:t>
            </a:r>
          </a:p>
          <a:p>
            <a:pPr marL="0" indent="0" algn="ctr">
              <a:lnSpc>
                <a:spcPct val="100000"/>
              </a:lnSpc>
              <a:buNone/>
            </a:pPr>
            <a:r>
              <a:rPr lang="en-IN" b="1" dirty="0">
                <a:solidFill>
                  <a:schemeClr val="bg1"/>
                </a:solidFill>
                <a:latin typeface="Times New Roman" panose="02020603050405020304" pitchFamily="18" charset="0"/>
                <a:cs typeface="Times New Roman" panose="02020603050405020304" pitchFamily="18" charset="0"/>
              </a:rPr>
              <a:t>$ git format-patch -1 &lt;commit id&gt;</a:t>
            </a:r>
          </a:p>
        </p:txBody>
      </p:sp>
      <p:pic>
        <p:nvPicPr>
          <p:cNvPr id="5" name="Picture 4">
            <a:extLst>
              <a:ext uri="{FF2B5EF4-FFF2-40B4-BE49-F238E27FC236}">
                <a16:creationId xmlns:a16="http://schemas.microsoft.com/office/drawing/2014/main" id="{C5748151-BE6E-E386-98B9-7B9C78CEBF22}"/>
              </a:ext>
            </a:extLst>
          </p:cNvPr>
          <p:cNvPicPr>
            <a:picLocks noChangeAspect="1"/>
          </p:cNvPicPr>
          <p:nvPr/>
        </p:nvPicPr>
        <p:blipFill>
          <a:blip r:embed="rId2"/>
          <a:stretch>
            <a:fillRect/>
          </a:stretch>
        </p:blipFill>
        <p:spPr>
          <a:xfrm>
            <a:off x="2014208" y="2768966"/>
            <a:ext cx="8163583" cy="3577765"/>
          </a:xfrm>
          <a:prstGeom prst="rect">
            <a:avLst/>
          </a:prstGeom>
        </p:spPr>
      </p:pic>
    </p:spTree>
    <p:extLst>
      <p:ext uri="{BB962C8B-B14F-4D97-AF65-F5344CB8AC3E}">
        <p14:creationId xmlns:p14="http://schemas.microsoft.com/office/powerpoint/2010/main" val="1619007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832AA-E93F-D0C5-42A6-6BA9C238CE77}"/>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real time examples</a:t>
            </a:r>
          </a:p>
        </p:txBody>
      </p:sp>
      <p:sp>
        <p:nvSpPr>
          <p:cNvPr id="3" name="Content Placeholder 2">
            <a:extLst>
              <a:ext uri="{FF2B5EF4-FFF2-40B4-BE49-F238E27FC236}">
                <a16:creationId xmlns:a16="http://schemas.microsoft.com/office/drawing/2014/main" id="{BE3FAE62-E0AB-C497-1D52-5A8C8957F708}"/>
              </a:ext>
            </a:extLst>
          </p:cNvPr>
          <p:cNvSpPr>
            <a:spLocks noGrp="1"/>
          </p:cNvSpPr>
          <p:nvPr>
            <p:ph idx="1"/>
          </p:nvPr>
        </p:nvSpPr>
        <p:spPr/>
        <p:txBody>
          <a:bodyPr/>
          <a:lstStyle/>
          <a:p>
            <a:r>
              <a:rPr lang="en-IN" dirty="0">
                <a:solidFill>
                  <a:schemeClr val="bg1"/>
                </a:solidFill>
                <a:latin typeface="Times New Roman" panose="02020603050405020304" pitchFamily="18" charset="0"/>
                <a:cs typeface="Times New Roman" panose="02020603050405020304" pitchFamily="18" charset="0"/>
              </a:rPr>
              <a:t>OS vendors</a:t>
            </a:r>
          </a:p>
          <a:p>
            <a:r>
              <a:rPr lang="en-IN" dirty="0">
                <a:solidFill>
                  <a:schemeClr val="bg1"/>
                </a:solidFill>
                <a:latin typeface="Times New Roman" panose="02020603050405020304" pitchFamily="18" charset="0"/>
                <a:cs typeface="Times New Roman" panose="02020603050405020304" pitchFamily="18" charset="0"/>
              </a:rPr>
              <a:t>Application vendors</a:t>
            </a:r>
          </a:p>
          <a:p>
            <a:r>
              <a:rPr lang="en-IN" dirty="0">
                <a:solidFill>
                  <a:schemeClr val="bg1"/>
                </a:solidFill>
                <a:latin typeface="Times New Roman" panose="02020603050405020304" pitchFamily="18" charset="0"/>
                <a:cs typeface="Times New Roman" panose="02020603050405020304" pitchFamily="18" charset="0"/>
              </a:rPr>
              <a:t>Network equipment vendors</a:t>
            </a:r>
          </a:p>
          <a:p>
            <a:pPr marL="0" indent="0">
              <a:buNone/>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1703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BC50A-FB78-62C5-3BC3-E2EA892C78E4}"/>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Advantages of using patch file</a:t>
            </a:r>
          </a:p>
        </p:txBody>
      </p:sp>
      <p:sp>
        <p:nvSpPr>
          <p:cNvPr id="3" name="Content Placeholder 2">
            <a:extLst>
              <a:ext uri="{FF2B5EF4-FFF2-40B4-BE49-F238E27FC236}">
                <a16:creationId xmlns:a16="http://schemas.microsoft.com/office/drawing/2014/main" id="{DB99EBD2-C4A0-A8DC-DB9C-05B4DFF4A0C9}"/>
              </a:ext>
            </a:extLst>
          </p:cNvPr>
          <p:cNvSpPr>
            <a:spLocks noGrp="1"/>
          </p:cNvSpPr>
          <p:nvPr>
            <p:ph idx="1"/>
          </p:nvPr>
        </p:nvSpPr>
        <p:spPr/>
        <p:txBody>
          <a:bodyPr/>
          <a:lstStyle/>
          <a:p>
            <a:r>
              <a:rPr lang="en-IN" dirty="0">
                <a:solidFill>
                  <a:schemeClr val="bg1"/>
                </a:solidFill>
                <a:latin typeface="Times New Roman" panose="02020603050405020304" pitchFamily="18" charset="0"/>
                <a:cs typeface="Times New Roman" panose="02020603050405020304" pitchFamily="18" charset="0"/>
              </a:rPr>
              <a:t>We can easily send this patch file to your group during project.</a:t>
            </a:r>
          </a:p>
          <a:p>
            <a:r>
              <a:rPr lang="en-IN" dirty="0">
                <a:solidFill>
                  <a:schemeClr val="bg1"/>
                </a:solidFill>
                <a:latin typeface="Times New Roman" panose="02020603050405020304" pitchFamily="18" charset="0"/>
                <a:cs typeface="Times New Roman" panose="02020603050405020304" pitchFamily="18" charset="0"/>
              </a:rPr>
              <a:t>Push and pop will be easy with git hub and other servers as patch file will take less space.</a:t>
            </a:r>
          </a:p>
          <a:p>
            <a:r>
              <a:rPr lang="en-IN" dirty="0">
                <a:solidFill>
                  <a:schemeClr val="bg1"/>
                </a:solidFill>
                <a:latin typeface="Times New Roman" panose="02020603050405020304" pitchFamily="18" charset="0"/>
                <a:cs typeface="Times New Roman" panose="02020603050405020304" pitchFamily="18" charset="0"/>
              </a:rPr>
              <a:t>We can patch same source file with different directories at a time by using command</a:t>
            </a:r>
          </a:p>
          <a:p>
            <a:pPr marL="0" indent="0" algn="ctr">
              <a:buNone/>
            </a:pPr>
            <a:r>
              <a:rPr lang="en-IN" b="1" dirty="0">
                <a:solidFill>
                  <a:schemeClr val="bg1"/>
                </a:solidFill>
                <a:latin typeface="Times New Roman" panose="02020603050405020304" pitchFamily="18" charset="0"/>
                <a:cs typeface="Times New Roman" panose="02020603050405020304" pitchFamily="18" charset="0"/>
              </a:rPr>
              <a:t>$ patch –p3 &lt;folder1/file&gt;  &lt;folder2/file&gt; &lt;folder3/file&gt; </a:t>
            </a:r>
            <a:r>
              <a:rPr lang="en-IN" sz="2800" b="1" dirty="0">
                <a:solidFill>
                  <a:schemeClr val="bg1"/>
                </a:solidFill>
                <a:latin typeface="Times New Roman" panose="02020603050405020304" pitchFamily="18" charset="0"/>
                <a:cs typeface="Times New Roman" panose="02020603050405020304" pitchFamily="18" charset="0"/>
              </a:rPr>
              <a:t>&lt;</a:t>
            </a:r>
            <a:r>
              <a:rPr lang="en-IN" b="1" dirty="0">
                <a:solidFill>
                  <a:schemeClr val="bg1"/>
                </a:solidFill>
                <a:latin typeface="Times New Roman" panose="02020603050405020304" pitchFamily="18" charset="0"/>
                <a:cs typeface="Times New Roman" panose="02020603050405020304" pitchFamily="18" charset="0"/>
              </a:rPr>
              <a:t> &lt;patch name&gt;</a:t>
            </a:r>
            <a:r>
              <a:rPr lang="en-IN"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928955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91BF2-A8A0-F03D-7A41-721B41BF08A4}"/>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INDEX</a:t>
            </a:r>
          </a:p>
        </p:txBody>
      </p:sp>
      <p:sp>
        <p:nvSpPr>
          <p:cNvPr id="3" name="Content Placeholder 2">
            <a:extLst>
              <a:ext uri="{FF2B5EF4-FFF2-40B4-BE49-F238E27FC236}">
                <a16:creationId xmlns:a16="http://schemas.microsoft.com/office/drawing/2014/main" id="{3BCF583E-0A5F-2C16-812D-4C8731E9FFD0}"/>
              </a:ext>
            </a:extLst>
          </p:cNvPr>
          <p:cNvSpPr>
            <a:spLocks noGrp="1"/>
          </p:cNvSpPr>
          <p:nvPr>
            <p:ph idx="1"/>
          </p:nvPr>
        </p:nvSpPr>
        <p:spPr>
          <a:xfrm>
            <a:off x="1141413" y="2097088"/>
            <a:ext cx="9905999" cy="3541714"/>
          </a:xfrm>
        </p:spPr>
        <p:txBody>
          <a:bodyPr>
            <a:noAutofit/>
          </a:bodyPr>
          <a:lstStyle/>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Introduction to patch tool</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Introduction to diff tool</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Patch file creation with example</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Patch file creation using git command</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Adding patch file to git</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Real time examples</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Advantages of using patch file</a:t>
            </a:r>
          </a:p>
          <a:p>
            <a:pPr>
              <a:lnSpc>
                <a:spcPct val="100000"/>
              </a:lnSpc>
            </a:pPr>
            <a:r>
              <a:rPr lang="en-IN" sz="2000" dirty="0">
                <a:solidFill>
                  <a:schemeClr val="bg1"/>
                </a:solidFill>
                <a:latin typeface="Times New Roman" panose="02020603050405020304" pitchFamily="18" charset="0"/>
                <a:cs typeface="Times New Roman" panose="02020603050405020304" pitchFamily="18" charset="0"/>
              </a:rPr>
              <a:t>References</a:t>
            </a:r>
          </a:p>
          <a:p>
            <a:pPr marL="0" indent="0">
              <a:lnSpc>
                <a:spcPct val="100000"/>
              </a:lnSpc>
              <a:buNone/>
            </a:pP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03370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3492-CB84-E07C-BE98-24093C2AAB97}"/>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80084B52-3480-F14A-370D-D5A0C68CB64E}"/>
              </a:ext>
            </a:extLst>
          </p:cNvPr>
          <p:cNvSpPr>
            <a:spLocks noGrp="1"/>
          </p:cNvSpPr>
          <p:nvPr>
            <p:ph idx="1"/>
          </p:nvPr>
        </p:nvSpPr>
        <p:spPr/>
        <p:txBody>
          <a:bodyPr>
            <a:normAutofit/>
          </a:bodyPr>
          <a:lstStyle/>
          <a:p>
            <a:pPr>
              <a:lnSpc>
                <a:spcPct val="100000"/>
              </a:lnSpc>
            </a:pPr>
            <a:r>
              <a:rPr lang="en-IN"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https://docs.moodle.org/dev/How_to_create_a_patch</a:t>
            </a:r>
            <a:endParaRPr lang="en-IN"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IN"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https://docs.gitlab.com/omnibus/development/creating-patches.html</a:t>
            </a:r>
            <a:endParaRPr lang="en-IN"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IN"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https://opensource.com/article/18/8/diffs-patches</a:t>
            </a:r>
            <a:endParaRPr lang="en-IN"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IN" dirty="0">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https://www.oreilly.com/library/view/git-pocket-guide/9781449327507/ch11.html</a:t>
            </a:r>
            <a:endParaRPr lang="en-IN"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IN" dirty="0">
                <a:solidFill>
                  <a:schemeClr val="bg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https://linuxhint.com/run-patch-command-in-linux/#:~:text=In%20Linux%20operating%20system%2C%20%E2%80%9Cpatch,get%20the%20difference%20or%20patch</a:t>
            </a:r>
            <a:r>
              <a:rPr lang="en-IN" dirty="0">
                <a:solidFill>
                  <a:schemeClr val="bg1"/>
                </a:solidFill>
                <a:latin typeface="Times New Roman" panose="02020603050405020304" pitchFamily="18" charset="0"/>
                <a:cs typeface="Times New Roman" panose="02020603050405020304" pitchFamily="18" charset="0"/>
              </a:rPr>
              <a:t>.</a:t>
            </a:r>
          </a:p>
          <a:p>
            <a:pPr>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546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D39B-4620-BD25-5B7D-19376BCDF92B}"/>
              </a:ext>
            </a:extLst>
          </p:cNvPr>
          <p:cNvSpPr>
            <a:spLocks noGrp="1"/>
          </p:cNvSpPr>
          <p:nvPr>
            <p:ph idx="1"/>
          </p:nvPr>
        </p:nvSpPr>
        <p:spPr>
          <a:xfrm>
            <a:off x="3448376" y="2500826"/>
            <a:ext cx="5295247" cy="1856348"/>
          </a:xfrm>
        </p:spPr>
        <p:txBody>
          <a:bodyPr>
            <a:normAutofit fontScale="92500"/>
          </a:bodyPr>
          <a:lstStyle/>
          <a:p>
            <a:pPr marL="0" indent="0">
              <a:buNone/>
            </a:pPr>
            <a:r>
              <a:rPr lang="en-IN" sz="9600" dirty="0">
                <a:solidFill>
                  <a:schemeClr val="bg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261654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EC7F1-BB6B-61EC-5EDE-701209FCCF78}"/>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INTRODUCTION TO PATCH TOOL</a:t>
            </a:r>
          </a:p>
        </p:txBody>
      </p:sp>
      <p:sp>
        <p:nvSpPr>
          <p:cNvPr id="3" name="Content Placeholder 2">
            <a:extLst>
              <a:ext uri="{FF2B5EF4-FFF2-40B4-BE49-F238E27FC236}">
                <a16:creationId xmlns:a16="http://schemas.microsoft.com/office/drawing/2014/main" id="{6CFC8A07-D328-5BD0-FB1A-C5F17BD8C600}"/>
              </a:ext>
            </a:extLst>
          </p:cNvPr>
          <p:cNvSpPr>
            <a:spLocks noGrp="1"/>
          </p:cNvSpPr>
          <p:nvPr>
            <p:ph idx="1"/>
          </p:nvPr>
        </p:nvSpPr>
        <p:spPr>
          <a:xfrm>
            <a:off x="1141413" y="2097088"/>
            <a:ext cx="9905999" cy="3541714"/>
          </a:xfrm>
        </p:spPr>
        <p:txBody>
          <a:bodyPr>
            <a:noAutofit/>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 computer tool patch is a Unix program that updates the text files according to instructions contained in a separate file , called </a:t>
            </a:r>
            <a:r>
              <a:rPr lang="en-IN" b="1" dirty="0">
                <a:solidFill>
                  <a:schemeClr val="bg1"/>
                </a:solidFill>
                <a:latin typeface="Times New Roman" panose="02020603050405020304" pitchFamily="18" charset="0"/>
                <a:cs typeface="Times New Roman" panose="02020603050405020304" pitchFamily="18" charset="0"/>
              </a:rPr>
              <a:t>patch file</a:t>
            </a:r>
            <a:r>
              <a:rPr lang="en-IN" dirty="0">
                <a:solidFill>
                  <a:schemeClr val="bg1"/>
                </a:solidFill>
                <a:latin typeface="Times New Roman" panose="02020603050405020304" pitchFamily="18" charset="0"/>
                <a:cs typeface="Times New Roman" panose="02020603050405020304" pitchFamily="18" charset="0"/>
              </a:rPr>
              <a:t>.</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We can generate patch file using diff command as well as by using git.</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A patch file is a text file that consists of a list of differences between the original file and the modified file.</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Patch file is with extension of </a:t>
            </a:r>
            <a:r>
              <a:rPr lang="en-IN" b="1" dirty="0">
                <a:solidFill>
                  <a:schemeClr val="bg1"/>
                </a:solidFill>
                <a:latin typeface="Times New Roman" panose="02020603050405020304" pitchFamily="18" charset="0"/>
                <a:cs typeface="Times New Roman" panose="02020603050405020304" pitchFamily="18" charset="0"/>
              </a:rPr>
              <a:t>.patch </a:t>
            </a:r>
            <a:r>
              <a:rPr lang="en-IN" dirty="0">
                <a:solidFill>
                  <a:schemeClr val="bg1"/>
                </a:solidFill>
                <a:latin typeface="Times New Roman" panose="02020603050405020304" pitchFamily="18" charset="0"/>
                <a:cs typeface="Times New Roman" panose="02020603050405020304" pitchFamily="18" charset="0"/>
              </a:rPr>
              <a:t>(or) </a:t>
            </a:r>
            <a:r>
              <a:rPr lang="en-IN" b="1" dirty="0">
                <a:solidFill>
                  <a:schemeClr val="bg1"/>
                </a:solidFill>
                <a:latin typeface="Times New Roman" panose="02020603050405020304" pitchFamily="18" charset="0"/>
                <a:cs typeface="Times New Roman" panose="02020603050405020304" pitchFamily="18" charset="0"/>
              </a:rPr>
              <a:t>_patch</a:t>
            </a:r>
            <a:r>
              <a:rPr lang="en-IN" dirty="0">
                <a:solidFill>
                  <a:schemeClr val="bg1"/>
                </a:solidFill>
                <a:latin typeface="Times New Roman" panose="02020603050405020304" pitchFamily="18" charset="0"/>
                <a:cs typeface="Times New Roman" panose="02020603050405020304" pitchFamily="18" charset="0"/>
              </a:rPr>
              <a:t>.</a:t>
            </a:r>
            <a:endParaRPr lang="en-IN" b="1" dirty="0">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Patch file is the best and easiest way to share changes to a document with colleagues, without having to send repetitive information.</a:t>
            </a:r>
          </a:p>
          <a:p>
            <a:pPr algn="just">
              <a:lnSpc>
                <a:spcPct val="100000"/>
              </a:lnSpc>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2416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7D40B-901F-F029-6006-FFDE9E555F65}"/>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INTRODUCTION TO diff Tool</a:t>
            </a:r>
          </a:p>
        </p:txBody>
      </p:sp>
      <p:sp>
        <p:nvSpPr>
          <p:cNvPr id="3" name="Content Placeholder 2">
            <a:extLst>
              <a:ext uri="{FF2B5EF4-FFF2-40B4-BE49-F238E27FC236}">
                <a16:creationId xmlns:a16="http://schemas.microsoft.com/office/drawing/2014/main" id="{8645A31E-A025-C3B5-9E44-6A546817E1C7}"/>
              </a:ext>
            </a:extLst>
          </p:cNvPr>
          <p:cNvSpPr>
            <a:spLocks noGrp="1"/>
          </p:cNvSpPr>
          <p:nvPr>
            <p:ph idx="1"/>
          </p:nvPr>
        </p:nvSpPr>
        <p:spPr>
          <a:xfrm>
            <a:off x="1141412" y="2097088"/>
            <a:ext cx="9905999" cy="3541714"/>
          </a:xfrm>
        </p:spPr>
        <p:txBody>
          <a:bodyPr>
            <a:noAutofit/>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diff is used to show the changes between two versions of the same file.</a:t>
            </a:r>
          </a:p>
          <a:p>
            <a:pPr algn="just">
              <a:lnSpc>
                <a:spcPct val="100000"/>
              </a:lnSpc>
            </a:pPr>
            <a:r>
              <a:rPr lang="en-US" dirty="0">
                <a:solidFill>
                  <a:schemeClr val="bg1"/>
                </a:solidFill>
                <a:latin typeface="Times New Roman" panose="02020603050405020304" pitchFamily="18" charset="0"/>
                <a:cs typeface="Times New Roman" panose="02020603050405020304" pitchFamily="18" charset="0"/>
              </a:rPr>
              <a:t>It will also tells us which lines in one file have is to be changed to make the two files identical. </a:t>
            </a:r>
            <a:endParaRPr lang="en-IN" dirty="0">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Modern implementation also support binary files.</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The output is called “</a:t>
            </a:r>
            <a:r>
              <a:rPr lang="en-IN" b="1" dirty="0">
                <a:solidFill>
                  <a:schemeClr val="bg1"/>
                </a:solidFill>
                <a:latin typeface="Times New Roman" panose="02020603050405020304" pitchFamily="18" charset="0"/>
                <a:cs typeface="Times New Roman" panose="02020603050405020304" pitchFamily="18" charset="0"/>
              </a:rPr>
              <a:t>diff</a:t>
            </a:r>
            <a:r>
              <a:rPr lang="en-IN" dirty="0">
                <a:solidFill>
                  <a:schemeClr val="bg1"/>
                </a:solidFill>
                <a:latin typeface="Times New Roman" panose="02020603050405020304" pitchFamily="18" charset="0"/>
                <a:cs typeface="Times New Roman" panose="02020603050405020304" pitchFamily="18" charset="0"/>
              </a:rPr>
              <a:t>” or “</a:t>
            </a:r>
            <a:r>
              <a:rPr lang="en-IN" b="1" dirty="0">
                <a:solidFill>
                  <a:schemeClr val="bg1"/>
                </a:solidFill>
                <a:latin typeface="Times New Roman" panose="02020603050405020304" pitchFamily="18" charset="0"/>
                <a:cs typeface="Times New Roman" panose="02020603050405020304" pitchFamily="18" charset="0"/>
              </a:rPr>
              <a:t>patch</a:t>
            </a:r>
            <a:r>
              <a:rPr lang="en-IN" dirty="0">
                <a:solidFill>
                  <a:schemeClr val="bg1"/>
                </a:solidFill>
                <a:latin typeface="Times New Roman" panose="02020603050405020304" pitchFamily="18" charset="0"/>
                <a:cs typeface="Times New Roman" panose="02020603050405020304" pitchFamily="18" charset="0"/>
              </a:rPr>
              <a:t>”.</a:t>
            </a:r>
          </a:p>
          <a:p>
            <a:pPr algn="just">
              <a:lnSpc>
                <a:spcPct val="100000"/>
              </a:lnSpc>
            </a:pPr>
            <a:r>
              <a:rPr lang="en-US" dirty="0">
                <a:solidFill>
                  <a:schemeClr val="bg1"/>
                </a:solidFill>
                <a:latin typeface="Times New Roman" panose="02020603050405020304" pitchFamily="18" charset="0"/>
                <a:cs typeface="Times New Roman" panose="02020603050405020304" pitchFamily="18" charset="0"/>
              </a:rPr>
              <a:t>The important thing to remember is that diff uses certain special symbols and instructions that are required to make two files identical. It tells you the instructions on how to change the first file to make it match the second file. </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3976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8BAD1-822F-9F55-04C6-BD18E9F7B896}"/>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Patch file creation</a:t>
            </a:r>
          </a:p>
        </p:txBody>
      </p:sp>
      <p:sp>
        <p:nvSpPr>
          <p:cNvPr id="3" name="Content Placeholder 2">
            <a:extLst>
              <a:ext uri="{FF2B5EF4-FFF2-40B4-BE49-F238E27FC236}">
                <a16:creationId xmlns:a16="http://schemas.microsoft.com/office/drawing/2014/main" id="{F3010494-C461-1CBF-B49E-83643497596A}"/>
              </a:ext>
            </a:extLst>
          </p:cNvPr>
          <p:cNvSpPr>
            <a:spLocks noGrp="1"/>
          </p:cNvSpPr>
          <p:nvPr>
            <p:ph idx="1"/>
          </p:nvPr>
        </p:nvSpPr>
        <p:spPr/>
        <p:txBody>
          <a:bodyPr/>
          <a:lstStyle/>
          <a:p>
            <a:pPr algn="just"/>
            <a:r>
              <a:rPr lang="en-IN" dirty="0">
                <a:solidFill>
                  <a:schemeClr val="bg1"/>
                </a:solidFill>
                <a:latin typeface="Times New Roman" panose="02020603050405020304" pitchFamily="18" charset="0"/>
                <a:cs typeface="Times New Roman" panose="02020603050405020304" pitchFamily="18" charset="0"/>
              </a:rPr>
              <a:t>Let us create a file(original file)   </a:t>
            </a:r>
          </a:p>
        </p:txBody>
      </p:sp>
      <p:sp>
        <p:nvSpPr>
          <p:cNvPr id="4" name="TextBox 3">
            <a:extLst>
              <a:ext uri="{FF2B5EF4-FFF2-40B4-BE49-F238E27FC236}">
                <a16:creationId xmlns:a16="http://schemas.microsoft.com/office/drawing/2014/main" id="{C1937ED9-23B6-04B6-1C51-462F66253E40}"/>
              </a:ext>
            </a:extLst>
          </p:cNvPr>
          <p:cNvSpPr txBox="1"/>
          <p:nvPr/>
        </p:nvSpPr>
        <p:spPr>
          <a:xfrm>
            <a:off x="1141412" y="2762161"/>
            <a:ext cx="4652682" cy="2677656"/>
          </a:xfrm>
          <a:prstGeom prst="rect">
            <a:avLst/>
          </a:prstGeom>
          <a:noFill/>
        </p:spPr>
        <p:txBody>
          <a:bodyPr wrap="square" rtlCol="0">
            <a:spAutoFit/>
          </a:bodyPr>
          <a:lstStyle/>
          <a:p>
            <a:pPr algn="just"/>
            <a:r>
              <a:rPr lang="en-US" sz="2400" b="1" u="sng" dirty="0">
                <a:solidFill>
                  <a:schemeClr val="bg1"/>
                </a:solidFill>
                <a:latin typeface="Times New Roman" panose="02020603050405020304" pitchFamily="18" charset="0"/>
                <a:cs typeface="Times New Roman" panose="02020603050405020304" pitchFamily="18" charset="0"/>
              </a:rPr>
              <a:t>ORGINAL FILE:</a:t>
            </a:r>
          </a:p>
          <a:p>
            <a:pPr algn="just"/>
            <a:r>
              <a:rPr lang="en-US" sz="2400" dirty="0">
                <a:solidFill>
                  <a:schemeClr val="bg1"/>
                </a:solidFill>
                <a:latin typeface="Times New Roman" panose="02020603050405020304" pitchFamily="18" charset="0"/>
                <a:cs typeface="Times New Roman" panose="02020603050405020304" pitchFamily="18" charset="0"/>
              </a:rPr>
              <a:t>#include&lt;stdio.h&gt;</a:t>
            </a:r>
          </a:p>
          <a:p>
            <a:pPr algn="just"/>
            <a:r>
              <a:rPr lang="en-US" sz="2400" dirty="0">
                <a:solidFill>
                  <a:schemeClr val="bg1"/>
                </a:solidFill>
                <a:latin typeface="Times New Roman" panose="02020603050405020304" pitchFamily="18" charset="0"/>
                <a:cs typeface="Times New Roman" panose="02020603050405020304" pitchFamily="18" charset="0"/>
              </a:rPr>
              <a:t>void main()</a:t>
            </a:r>
          </a:p>
          <a:p>
            <a:pPr algn="just"/>
            <a:r>
              <a:rPr lang="en-US" sz="2400" dirty="0">
                <a:solidFill>
                  <a:schemeClr val="bg1"/>
                </a:solidFill>
                <a:latin typeface="Times New Roman" panose="02020603050405020304" pitchFamily="18" charset="0"/>
                <a:cs typeface="Times New Roman" panose="02020603050405020304" pitchFamily="18" charset="0"/>
              </a:rPr>
              <a:t>{	</a:t>
            </a:r>
          </a:p>
          <a:p>
            <a:pPr algn="just"/>
            <a:r>
              <a:rPr lang="en-US" sz="2400" dirty="0">
                <a:solidFill>
                  <a:schemeClr val="bg1"/>
                </a:solidFill>
                <a:latin typeface="Times New Roman" panose="02020603050405020304" pitchFamily="18" charset="0"/>
                <a:cs typeface="Times New Roman" panose="02020603050405020304" pitchFamily="18" charset="0"/>
              </a:rPr>
              <a:t>          printf(“M-ISS\n");</a:t>
            </a:r>
          </a:p>
          <a:p>
            <a:pPr algn="just"/>
            <a:r>
              <a:rPr lang="en-US" sz="2400" dirty="0">
                <a:solidFill>
                  <a:schemeClr val="bg1"/>
                </a:solidFill>
                <a:latin typeface="Times New Roman" panose="02020603050405020304" pitchFamily="18" charset="0"/>
                <a:cs typeface="Times New Roman" panose="02020603050405020304" pitchFamily="18" charset="0"/>
              </a:rPr>
              <a:t>          Printf(“my home twitza\n”);</a:t>
            </a:r>
          </a:p>
          <a:p>
            <a:pPr algn="just"/>
            <a:r>
              <a:rPr lang="en-US" sz="2400" dirty="0">
                <a:solidFill>
                  <a:schemeClr val="bg1"/>
                </a:solidFill>
                <a:latin typeface="Times New Roman" panose="02020603050405020304" pitchFamily="18" charset="0"/>
                <a:cs typeface="Times New Roman" panose="02020603050405020304" pitchFamily="18" charset="0"/>
              </a:rPr>
              <a:t>}</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8688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8323-64D9-9D5C-A8AD-2C4CC4E2742B}"/>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Patch file creation</a:t>
            </a:r>
          </a:p>
        </p:txBody>
      </p:sp>
      <p:sp>
        <p:nvSpPr>
          <p:cNvPr id="3" name="Content Placeholder 2">
            <a:extLst>
              <a:ext uri="{FF2B5EF4-FFF2-40B4-BE49-F238E27FC236}">
                <a16:creationId xmlns:a16="http://schemas.microsoft.com/office/drawing/2014/main" id="{84435986-8C43-FFF7-F9CD-73D7A15F3EDA}"/>
              </a:ext>
            </a:extLst>
          </p:cNvPr>
          <p:cNvSpPr>
            <a:spLocks noGrp="1"/>
          </p:cNvSpPr>
          <p:nvPr>
            <p:ph idx="1"/>
          </p:nvPr>
        </p:nvSpPr>
        <p:spPr>
          <a:xfrm>
            <a:off x="1141413" y="2097088"/>
            <a:ext cx="10163082" cy="3541714"/>
          </a:xfrm>
        </p:spPr>
        <p:txBody>
          <a:bodyPr>
            <a:noAutofit/>
          </a:bodyPr>
          <a:lstStyle/>
          <a:p>
            <a:pPr marL="378900" indent="-342900">
              <a:lnSpc>
                <a:spcPct val="110000"/>
              </a:lnSpc>
              <a:spcBef>
                <a:spcPts val="10"/>
              </a:spcBef>
            </a:pPr>
            <a:r>
              <a:rPr lang="en-IN" dirty="0">
                <a:solidFill>
                  <a:schemeClr val="bg1"/>
                </a:solidFill>
                <a:latin typeface="Times New Roman" panose="02020603050405020304" pitchFamily="18" charset="0"/>
                <a:cs typeface="Times New Roman" panose="02020603050405020304" pitchFamily="18" charset="0"/>
              </a:rPr>
              <a:t>We created another file(updated file) which is the modified version of original file.</a:t>
            </a:r>
          </a:p>
          <a:p>
            <a:pPr marL="36000" indent="0">
              <a:lnSpc>
                <a:spcPct val="110000"/>
              </a:lnSpc>
              <a:spcBef>
                <a:spcPts val="10"/>
              </a:spcBef>
              <a:buNone/>
            </a:pPr>
            <a:r>
              <a:rPr lang="en-IN" b="1" u="sng" dirty="0">
                <a:solidFill>
                  <a:schemeClr val="bg1"/>
                </a:solidFill>
                <a:latin typeface="Times New Roman" panose="02020603050405020304" pitchFamily="18" charset="0"/>
                <a:cs typeface="Times New Roman" panose="02020603050405020304" pitchFamily="18" charset="0"/>
              </a:rPr>
              <a:t>UPDATED FILE:</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#include&lt;stdio.h&gt;</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void main()</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	</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         printf(“M-ISS\n");	</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         printf(“Galaxy by Aurobindo\n");	</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         printf(“All the best\n");</a:t>
            </a:r>
          </a:p>
          <a:p>
            <a:pPr marL="36000" indent="0">
              <a:lnSpc>
                <a:spcPct val="110000"/>
              </a:lnSpc>
              <a:spcBef>
                <a:spcPts val="10"/>
              </a:spcBef>
              <a:buNone/>
            </a:pPr>
            <a:r>
              <a:rPr lang="en-IN"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11518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CDC30-83CA-01BD-330C-970DEBAD9E76}"/>
              </a:ext>
            </a:extLst>
          </p:cNvPr>
          <p:cNvSpPr>
            <a:spLocks noGrp="1"/>
          </p:cNvSpPr>
          <p:nvPr>
            <p:ph type="title"/>
          </p:nvPr>
        </p:nvSpPr>
        <p:spPr/>
        <p:txBody>
          <a:bodyPr/>
          <a:lstStyle/>
          <a:p>
            <a:pPr algn="ctr"/>
            <a:r>
              <a:rPr lang="en-IN" b="1" dirty="0">
                <a:solidFill>
                  <a:schemeClr val="bg1"/>
                </a:solidFill>
                <a:latin typeface="Times New Roman" panose="02020603050405020304" pitchFamily="18" charset="0"/>
                <a:cs typeface="Times New Roman" panose="02020603050405020304" pitchFamily="18" charset="0"/>
              </a:rPr>
              <a:t>Patch file creation</a:t>
            </a:r>
          </a:p>
        </p:txBody>
      </p:sp>
      <p:sp>
        <p:nvSpPr>
          <p:cNvPr id="3" name="Content Placeholder 2">
            <a:extLst>
              <a:ext uri="{FF2B5EF4-FFF2-40B4-BE49-F238E27FC236}">
                <a16:creationId xmlns:a16="http://schemas.microsoft.com/office/drawing/2014/main" id="{82E115F1-9C00-CB22-5452-60E8F5E2AC44}"/>
              </a:ext>
            </a:extLst>
          </p:cNvPr>
          <p:cNvSpPr>
            <a:spLocks noGrp="1"/>
          </p:cNvSpPr>
          <p:nvPr>
            <p:ph idx="1"/>
          </p:nvPr>
        </p:nvSpPr>
        <p:spPr>
          <a:xfrm>
            <a:off x="1141413" y="1873567"/>
            <a:ext cx="9905999" cy="3541714"/>
          </a:xfrm>
        </p:spPr>
        <p:txBody>
          <a:bodyPr/>
          <a:lstStyle/>
          <a:p>
            <a:pPr algn="just"/>
            <a:r>
              <a:rPr lang="en-IN" dirty="0">
                <a:solidFill>
                  <a:schemeClr val="bg1"/>
                </a:solidFill>
                <a:latin typeface="Times New Roman" panose="02020603050405020304" pitchFamily="18" charset="0"/>
                <a:cs typeface="Times New Roman" panose="02020603050405020304" pitchFamily="18" charset="0"/>
              </a:rPr>
              <a:t>Now we are creating patch file by using diff command with .patch extension.</a:t>
            </a:r>
          </a:p>
          <a:p>
            <a:pPr algn="just"/>
            <a:r>
              <a:rPr lang="en-IN" dirty="0">
                <a:solidFill>
                  <a:schemeClr val="bg1"/>
                </a:solidFill>
                <a:latin typeface="Times New Roman" panose="02020603050405020304" pitchFamily="18" charset="0"/>
                <a:cs typeface="Times New Roman" panose="02020603050405020304" pitchFamily="18" charset="0"/>
              </a:rPr>
              <a:t>We use command </a:t>
            </a:r>
          </a:p>
          <a:p>
            <a:pPr marL="0" indent="0" algn="ctr">
              <a:buNone/>
            </a:pPr>
            <a:r>
              <a:rPr lang="en-IN" b="1" dirty="0">
                <a:solidFill>
                  <a:schemeClr val="bg1"/>
                </a:solidFill>
                <a:latin typeface="Times New Roman" panose="02020603050405020304" pitchFamily="18" charset="0"/>
                <a:cs typeface="Times New Roman" panose="02020603050405020304" pitchFamily="18" charset="0"/>
              </a:rPr>
              <a:t>$ diff -u &lt;original file name&gt; &lt;updated file&gt;  </a:t>
            </a:r>
            <a:r>
              <a:rPr lang="en-IN" sz="2800" b="1" dirty="0">
                <a:solidFill>
                  <a:schemeClr val="bg1"/>
                </a:solidFill>
                <a:latin typeface="Times New Roman" panose="02020603050405020304" pitchFamily="18" charset="0"/>
                <a:cs typeface="Times New Roman" panose="02020603050405020304" pitchFamily="18" charset="0"/>
              </a:rPr>
              <a:t>&gt;</a:t>
            </a:r>
            <a:r>
              <a:rPr lang="en-IN" b="1" dirty="0">
                <a:solidFill>
                  <a:schemeClr val="bg1"/>
                </a:solidFill>
                <a:latin typeface="Times New Roman" panose="02020603050405020304" pitchFamily="18" charset="0"/>
                <a:cs typeface="Times New Roman" panose="02020603050405020304" pitchFamily="18" charset="0"/>
              </a:rPr>
              <a:t>  &lt;patch file&gt;</a:t>
            </a:r>
          </a:p>
        </p:txBody>
      </p:sp>
      <p:pic>
        <p:nvPicPr>
          <p:cNvPr id="5" name="Picture 4">
            <a:extLst>
              <a:ext uri="{FF2B5EF4-FFF2-40B4-BE49-F238E27FC236}">
                <a16:creationId xmlns:a16="http://schemas.microsoft.com/office/drawing/2014/main" id="{2C73FA63-0443-A08B-51B9-7BFACF0DC369}"/>
              </a:ext>
            </a:extLst>
          </p:cNvPr>
          <p:cNvPicPr>
            <a:picLocks noChangeAspect="1"/>
          </p:cNvPicPr>
          <p:nvPr/>
        </p:nvPicPr>
        <p:blipFill>
          <a:blip r:embed="rId2"/>
          <a:stretch>
            <a:fillRect/>
          </a:stretch>
        </p:blipFill>
        <p:spPr>
          <a:xfrm>
            <a:off x="2612538" y="3644424"/>
            <a:ext cx="6963747" cy="2543530"/>
          </a:xfrm>
          <a:prstGeom prst="rect">
            <a:avLst/>
          </a:prstGeom>
        </p:spPr>
      </p:pic>
    </p:spTree>
    <p:extLst>
      <p:ext uri="{BB962C8B-B14F-4D97-AF65-F5344CB8AC3E}">
        <p14:creationId xmlns:p14="http://schemas.microsoft.com/office/powerpoint/2010/main" val="158556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FEFCC9-108E-01E0-C13A-81B7361025CA}"/>
              </a:ext>
            </a:extLst>
          </p:cNvPr>
          <p:cNvSpPr>
            <a:spLocks noGrp="1"/>
          </p:cNvSpPr>
          <p:nvPr>
            <p:ph idx="1"/>
          </p:nvPr>
        </p:nvSpPr>
        <p:spPr>
          <a:xfrm>
            <a:off x="1143000" y="930867"/>
            <a:ext cx="9905999" cy="4996265"/>
          </a:xfrm>
        </p:spPr>
        <p:txBody>
          <a:bodyPr/>
          <a:lstStyle/>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Now we generated patch file with .patch extension</a:t>
            </a:r>
          </a:p>
          <a:p>
            <a:pPr algn="just">
              <a:lnSpc>
                <a:spcPct val="100000"/>
              </a:lnSpc>
            </a:pPr>
            <a:r>
              <a:rPr lang="en-IN" dirty="0">
                <a:solidFill>
                  <a:schemeClr val="bg1"/>
                </a:solidFill>
                <a:latin typeface="Times New Roman" panose="02020603050405020304" pitchFamily="18" charset="0"/>
                <a:cs typeface="Times New Roman" panose="02020603050405020304" pitchFamily="18" charset="0"/>
              </a:rPr>
              <a:t>If you want to again add changes to the original file we use command</a:t>
            </a:r>
          </a:p>
          <a:p>
            <a:pPr marL="0" indent="0" algn="ctr">
              <a:lnSpc>
                <a:spcPct val="100000"/>
              </a:lnSpc>
              <a:buNone/>
            </a:pPr>
            <a:r>
              <a:rPr lang="en-IN" b="1" dirty="0">
                <a:solidFill>
                  <a:schemeClr val="bg1"/>
                </a:solidFill>
                <a:latin typeface="Times New Roman" panose="02020603050405020304" pitchFamily="18" charset="0"/>
                <a:cs typeface="Times New Roman" panose="02020603050405020304" pitchFamily="18" charset="0"/>
              </a:rPr>
              <a:t>$ patch &lt;original file name&gt; </a:t>
            </a:r>
            <a:r>
              <a:rPr lang="en-IN" sz="2800" b="1" dirty="0">
                <a:solidFill>
                  <a:schemeClr val="bg1"/>
                </a:solidFill>
                <a:latin typeface="Times New Roman" panose="02020603050405020304" pitchFamily="18" charset="0"/>
                <a:cs typeface="Times New Roman" panose="02020603050405020304" pitchFamily="18" charset="0"/>
              </a:rPr>
              <a:t>&lt;</a:t>
            </a:r>
            <a:r>
              <a:rPr lang="en-IN" b="1" dirty="0">
                <a:solidFill>
                  <a:schemeClr val="bg1"/>
                </a:solidFill>
                <a:latin typeface="Times New Roman" panose="02020603050405020304" pitchFamily="18" charset="0"/>
                <a:cs typeface="Times New Roman" panose="02020603050405020304" pitchFamily="18" charset="0"/>
              </a:rPr>
              <a:t> &lt;patch file name&gt;</a:t>
            </a:r>
          </a:p>
          <a:p>
            <a:pPr algn="just">
              <a:lnSpc>
                <a:spcPct val="100000"/>
              </a:lnSpc>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FA612B1-7DD0-AD42-97D6-9D7105952BDC}"/>
              </a:ext>
            </a:extLst>
          </p:cNvPr>
          <p:cNvPicPr>
            <a:picLocks noChangeAspect="1"/>
          </p:cNvPicPr>
          <p:nvPr/>
        </p:nvPicPr>
        <p:blipFill>
          <a:blip r:embed="rId2"/>
          <a:stretch>
            <a:fillRect/>
          </a:stretch>
        </p:blipFill>
        <p:spPr>
          <a:xfrm>
            <a:off x="1866308" y="2943696"/>
            <a:ext cx="8459381" cy="2753109"/>
          </a:xfrm>
          <a:prstGeom prst="rect">
            <a:avLst/>
          </a:prstGeom>
        </p:spPr>
      </p:pic>
    </p:spTree>
    <p:extLst>
      <p:ext uri="{BB962C8B-B14F-4D97-AF65-F5344CB8AC3E}">
        <p14:creationId xmlns:p14="http://schemas.microsoft.com/office/powerpoint/2010/main" val="2122472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5CF336-F2E7-C3F2-75F7-900185F35AA7}"/>
              </a:ext>
            </a:extLst>
          </p:cNvPr>
          <p:cNvSpPr>
            <a:spLocks noGrp="1"/>
          </p:cNvSpPr>
          <p:nvPr>
            <p:ph idx="1"/>
          </p:nvPr>
        </p:nvSpPr>
        <p:spPr>
          <a:xfrm>
            <a:off x="1232852" y="898207"/>
            <a:ext cx="9905999" cy="3541714"/>
          </a:xfrm>
        </p:spPr>
        <p:txBody>
          <a:bodyPr/>
          <a:lstStyle/>
          <a:p>
            <a:r>
              <a:rPr lang="en-IN" dirty="0">
                <a:solidFill>
                  <a:schemeClr val="bg1"/>
                </a:solidFill>
                <a:latin typeface="Times New Roman" panose="02020603050405020304" pitchFamily="18" charset="0"/>
                <a:cs typeface="Times New Roman" panose="02020603050405020304" pitchFamily="18" charset="0"/>
              </a:rPr>
              <a:t>We can revert the changes in original file from patched to unpatch and vice versa by using below patch command </a:t>
            </a:r>
          </a:p>
          <a:p>
            <a:pPr marL="0" indent="0" algn="ctr">
              <a:buNone/>
            </a:pPr>
            <a:r>
              <a:rPr lang="en-IN" b="1" dirty="0">
                <a:solidFill>
                  <a:schemeClr val="bg1"/>
                </a:solidFill>
                <a:latin typeface="Times New Roman" panose="02020603050405020304" pitchFamily="18" charset="0"/>
                <a:cs typeface="Times New Roman" panose="02020603050405020304" pitchFamily="18" charset="0"/>
              </a:rPr>
              <a:t>$ patch -R &lt;original filename&gt; </a:t>
            </a:r>
            <a:r>
              <a:rPr lang="en-IN" sz="2800" b="1" dirty="0">
                <a:solidFill>
                  <a:schemeClr val="bg1"/>
                </a:solidFill>
                <a:latin typeface="Times New Roman" panose="02020603050405020304" pitchFamily="18" charset="0"/>
                <a:cs typeface="Times New Roman" panose="02020603050405020304" pitchFamily="18" charset="0"/>
              </a:rPr>
              <a:t>&lt; </a:t>
            </a:r>
            <a:r>
              <a:rPr lang="en-IN" b="1" dirty="0">
                <a:solidFill>
                  <a:schemeClr val="bg1"/>
                </a:solidFill>
                <a:latin typeface="Times New Roman" panose="02020603050405020304" pitchFamily="18" charset="0"/>
                <a:cs typeface="Times New Roman" panose="02020603050405020304" pitchFamily="18" charset="0"/>
              </a:rPr>
              <a:t>&lt;patch filename&gt;</a:t>
            </a:r>
          </a:p>
          <a:p>
            <a:pPr marL="0" indent="0">
              <a:buNone/>
            </a:pP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F644E53-9446-0E4B-5583-B8E6A696E73B}"/>
              </a:ext>
            </a:extLst>
          </p:cNvPr>
          <p:cNvPicPr>
            <a:picLocks noChangeAspect="1"/>
          </p:cNvPicPr>
          <p:nvPr/>
        </p:nvPicPr>
        <p:blipFill>
          <a:blip r:embed="rId2"/>
          <a:stretch>
            <a:fillRect/>
          </a:stretch>
        </p:blipFill>
        <p:spPr>
          <a:xfrm>
            <a:off x="2688438" y="2727485"/>
            <a:ext cx="6994826" cy="3779160"/>
          </a:xfrm>
          <a:prstGeom prst="rect">
            <a:avLst/>
          </a:prstGeom>
        </p:spPr>
      </p:pic>
    </p:spTree>
    <p:extLst>
      <p:ext uri="{BB962C8B-B14F-4D97-AF65-F5344CB8AC3E}">
        <p14:creationId xmlns:p14="http://schemas.microsoft.com/office/powerpoint/2010/main" val="8670901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812</TotalTime>
  <Words>990</Words>
  <Application>Microsoft Office PowerPoint</Application>
  <PresentationFormat>Widescreen</PresentationFormat>
  <Paragraphs>108</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Times New Roman</vt:lpstr>
      <vt:lpstr>Tw Cen MT</vt:lpstr>
      <vt:lpstr>Circuit</vt:lpstr>
      <vt:lpstr>PATCH FILE GENERATION</vt:lpstr>
      <vt:lpstr>INDEX</vt:lpstr>
      <vt:lpstr>INTRODUCTION TO PATCH TOOL</vt:lpstr>
      <vt:lpstr>INTRODUCTION TO diff Tool</vt:lpstr>
      <vt:lpstr>Patch file creation</vt:lpstr>
      <vt:lpstr>Patch file creation</vt:lpstr>
      <vt:lpstr>Patch file creation</vt:lpstr>
      <vt:lpstr>PowerPoint Presentation</vt:lpstr>
      <vt:lpstr>PowerPoint Presentation</vt:lpstr>
      <vt:lpstr>PowerPoint Presentation</vt:lpstr>
      <vt:lpstr>Patch file creation using git command</vt:lpstr>
      <vt:lpstr>PowerPoint Presentation</vt:lpstr>
      <vt:lpstr>PowerPoint Presentation</vt:lpstr>
      <vt:lpstr>adding patch file to git</vt:lpstr>
      <vt:lpstr>PowerPoint Presentation</vt:lpstr>
      <vt:lpstr>PowerPoint Presentation</vt:lpstr>
      <vt:lpstr>PowerPoint Presentation</vt:lpstr>
      <vt:lpstr>real time examples</vt:lpstr>
      <vt:lpstr>Advantages of using patch file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PATCH FILE GENERATION</dc:title>
  <dc:creator>Moyer Gollamandala</dc:creator>
  <cp:lastModifiedBy>Moyer Gollamandala</cp:lastModifiedBy>
  <cp:revision>164</cp:revision>
  <dcterms:created xsi:type="dcterms:W3CDTF">2023-02-24T08:35:09Z</dcterms:created>
  <dcterms:modified xsi:type="dcterms:W3CDTF">2023-02-28T04:57:17Z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